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63326336b7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63326336b7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Welcome to the Introduction to Development Practices session,</a:t>
            </a:r>
            <a:endParaRPr>
              <a:solidFill>
                <a:schemeClr val="dk1"/>
              </a:solidFill>
            </a:endParaRPr>
          </a:p>
          <a:p>
            <a:pPr indent="0" lvl="0" marL="0" rtl="0" algn="l">
              <a:spcBef>
                <a:spcPts val="0"/>
              </a:spcBef>
              <a:spcAft>
                <a:spcPts val="0"/>
              </a:spcAft>
              <a:buNone/>
            </a:pPr>
            <a:r>
              <a:rPr lang="en">
                <a:solidFill>
                  <a:schemeClr val="dk1"/>
                </a:solidFill>
              </a:rPr>
              <a:t>where we'll be looking past the language specifics and capabilities of Python to the more general topic of how we should be writing code.</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We'll be looking at some general principles of software maintainability, the benefits that writing maintainable code can give you, and also getting some practice at identifying problems with code that can affect collaboration.</a:t>
            </a:r>
            <a:endParaRPr>
              <a:solidFill>
                <a:schemeClr val="dk1"/>
              </a:solidFill>
            </a:endParaRPr>
          </a:p>
          <a:p>
            <a:pPr indent="0" lvl="0" marL="0" rtl="0" algn="l">
              <a:spcBef>
                <a:spcPts val="0"/>
              </a:spcBef>
              <a:spcAft>
                <a:spcPts val="0"/>
              </a:spcAft>
              <a:buNone/>
            </a:pPr>
            <a:r>
              <a:rPr lang="en">
                <a:solidFill>
                  <a:schemeClr val="dk1"/>
                </a:solidFill>
              </a:rPr>
              <a:t>And we'll also be looking at some general, established practices we can apply when writing code.</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535c6c529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535c6c529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 particularly in academia, there are often barriers to writing good code.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Firstly, research goals very much tend to take precedence</a:t>
            </a:r>
            <a:endParaRPr/>
          </a:p>
          <a:p>
            <a:pPr indent="-298450" lvl="0" marL="457200" rtl="0" algn="l">
              <a:spcBef>
                <a:spcPts val="0"/>
              </a:spcBef>
              <a:spcAft>
                <a:spcPts val="0"/>
              </a:spcAft>
              <a:buSzPts val="1100"/>
              <a:buChar char="-"/>
            </a:pPr>
            <a:r>
              <a:rPr lang="en"/>
              <a:t>And traditionally, software development - and producing maintainable, reusable code - is often not given the time it deserves</a:t>
            </a:r>
            <a:endParaRPr/>
          </a:p>
          <a:p>
            <a:pPr indent="-298450" lvl="0" marL="457200" rtl="0" algn="l">
              <a:spcBef>
                <a:spcPts val="0"/>
              </a:spcBef>
              <a:spcAft>
                <a:spcPts val="0"/>
              </a:spcAft>
              <a:buSzPts val="1100"/>
              <a:buChar char="-"/>
            </a:pPr>
            <a:r>
              <a:rPr lang="en"/>
              <a:t>So, when a change is made or a new feature is added to software, often the shortest route to making it work is taken as opposed to a more well thought-out and maintainable solution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 related problem is that there is often a lack of training available to improve software development skills for researchers, and a lack of encouragement to do it. Often, we have to learn what we need to know by ourselves.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solidFill>
                  <a:schemeClr val="dk1"/>
                </a:solidFill>
              </a:rPr>
              <a:t>And this is made worse by something known as the Dunning-Kruger effect, where novices tend to overestimate their abilities.</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The problem is that when we first start writing code, we don't know what we don't know, which makes it easy to think we know enough already, and that we already write 'good' code</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This is particularly true if we're writing code just by ourselves and don't have others to measure our coding standards against. It works, so surely that's enough, right? And of course, what is good code anyway?</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t>Sometimes it also feels like no progress being made</a:t>
            </a:r>
            <a:endParaRPr/>
          </a:p>
          <a:p>
            <a:pPr indent="-298450" lvl="0" marL="457200" rtl="0" algn="l">
              <a:spcBef>
                <a:spcPts val="0"/>
              </a:spcBef>
              <a:spcAft>
                <a:spcPts val="0"/>
              </a:spcAft>
              <a:buSzPts val="1100"/>
              <a:buChar char="-"/>
            </a:pPr>
            <a:r>
              <a:rPr lang="en"/>
              <a:t>After all, how does taking the time to write good code help your research goals?</a:t>
            </a:r>
            <a:endParaRPr/>
          </a:p>
          <a:p>
            <a:pPr indent="-298450" lvl="0" marL="457200" rtl="0" algn="l">
              <a:spcBef>
                <a:spcPts val="0"/>
              </a:spcBef>
              <a:spcAft>
                <a:spcPts val="0"/>
              </a:spcAft>
              <a:buSzPts val="1100"/>
              <a:buChar char="-"/>
            </a:pPr>
            <a:r>
              <a:rPr lang="en"/>
              <a:t>But it depends on how you measure progress when writing code - and as we'll see there are other factors that are also important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And when we start looking into which practices we should adopt - there are so many! Which ones should we adopt for our project? All of them, or just a subset?</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99b37cad74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99b37cad7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 why should we use good practices?</a:t>
            </a:r>
            <a:endParaRPr/>
          </a:p>
          <a:p>
            <a:pPr indent="0" lvl="0" marL="0" rtl="0" algn="l">
              <a:spcBef>
                <a:spcPts val="0"/>
              </a:spcBef>
              <a:spcAft>
                <a:spcPts val="0"/>
              </a:spcAft>
              <a:buNone/>
            </a:pPr>
            <a:r>
              <a:rPr lang="en"/>
              <a:t>This leads us on to a concept known as technical debt.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 good working definition for technical debt can be found on Wikipedia, where it states that </a:t>
            </a:r>
            <a:r>
              <a:rPr lang="en"/>
              <a:t>"Technical debt reflects the implied cost of additional rework caused by choosing an easy (limited) solution now instead of using a better approach that would take longer."</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It's a similar concept to financial debt, but in this case the debt is technical as opposed to a monetary one. </a:t>
            </a:r>
            <a:endParaRPr/>
          </a:p>
          <a:p>
            <a:pPr indent="-298450" lvl="0" marL="457200" rtl="0" algn="l">
              <a:spcBef>
                <a:spcPts val="0"/>
              </a:spcBef>
              <a:spcAft>
                <a:spcPts val="0"/>
              </a:spcAft>
              <a:buSzPts val="1100"/>
              <a:buChar char="-"/>
            </a:pPr>
            <a:r>
              <a:rPr lang="en"/>
              <a:t>So, in academia for example, the pressure to achieve research goals can lead to quick and easy solutions, which add to this technical 'debt'.</a:t>
            </a:r>
            <a:endParaRPr/>
          </a:p>
          <a:p>
            <a:pPr indent="-298450" lvl="0" marL="457200" rtl="0" algn="l">
              <a:spcBef>
                <a:spcPts val="0"/>
              </a:spcBef>
              <a:spcAft>
                <a:spcPts val="0"/>
              </a:spcAft>
              <a:buSzPts val="1100"/>
              <a:buChar char="-"/>
            </a:pPr>
            <a:r>
              <a:rPr lang="en"/>
              <a:t>The software becomes more messy, more complex, more difficult to understand</a:t>
            </a:r>
            <a:endParaRPr/>
          </a:p>
          <a:p>
            <a:pPr indent="-298450" lvl="0" marL="457200" rtl="0" algn="l">
              <a:spcBef>
                <a:spcPts val="0"/>
              </a:spcBef>
              <a:spcAft>
                <a:spcPts val="0"/>
              </a:spcAft>
              <a:buSzPts val="1100"/>
              <a:buChar char="-"/>
            </a:pPr>
            <a:r>
              <a:rPr lang="en"/>
              <a:t>The extra effort then required to make changes is the interest paid on the debt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It's natural for software to accrue some technical debt, but it's important to pay off that debt during a maintenance phase - simplifying, clarifying the code, making it easier to understand - to keep these interest payments on making changes manageable.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If this isn't done, the software may accrue too much technical debt, and it can become too messy and prohibitive to maintain and develop, and then it cannot evolve.</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99b37cad74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99b37cad74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 what are the benefits of having maintainable code?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Well in short, improving the maintainability of software reduces its technical debt. Making changes becomes easier, since there's less interest to pay each time you need to make a change.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But what does this mean in practice?</a:t>
            </a:r>
            <a:endParaRPr/>
          </a:p>
          <a:p>
            <a:pPr indent="0" lvl="0" marL="0" rtl="0" algn="l">
              <a:spcBef>
                <a:spcPts val="0"/>
              </a:spcBef>
              <a:spcAft>
                <a:spcPts val="0"/>
              </a:spcAft>
              <a:buNone/>
            </a:pPr>
            <a:r>
              <a:rPr lang="en"/>
              <a:t>So in general, since maintainable code is easier to </a:t>
            </a:r>
            <a:r>
              <a:rPr lang="en">
                <a:solidFill>
                  <a:schemeClr val="dk1"/>
                </a:solidFill>
              </a:rPr>
              <a:t>understand and work with</a:t>
            </a:r>
            <a:r>
              <a:rPr lang="en"/>
              <a:t>, it allow us to more easily:</a:t>
            </a:r>
            <a:endParaRPr/>
          </a:p>
          <a:p>
            <a:pPr indent="-298450" lvl="0" marL="457200" rtl="0" algn="l">
              <a:spcBef>
                <a:spcPts val="0"/>
              </a:spcBef>
              <a:spcAft>
                <a:spcPts val="0"/>
              </a:spcAft>
              <a:buSzPts val="1100"/>
              <a:buChar char="-"/>
            </a:pPr>
            <a:r>
              <a:rPr lang="en"/>
              <a:t>Add new features or fix bugs, without introducing new ones</a:t>
            </a:r>
            <a:endParaRPr/>
          </a:p>
          <a:p>
            <a:pPr indent="-298450" lvl="0" marL="457200" rtl="0" algn="l">
              <a:spcBef>
                <a:spcPts val="0"/>
              </a:spcBef>
              <a:spcAft>
                <a:spcPts val="0"/>
              </a:spcAft>
              <a:buSzPts val="1100"/>
              <a:buChar char="-"/>
            </a:pPr>
            <a:r>
              <a:rPr lang="en"/>
              <a:t>Improve performance or usability</a:t>
            </a:r>
            <a:endParaRPr/>
          </a:p>
          <a:p>
            <a:pPr indent="-298450" lvl="0" marL="457200" rtl="0" algn="l">
              <a:spcBef>
                <a:spcPts val="0"/>
              </a:spcBef>
              <a:spcAft>
                <a:spcPts val="0"/>
              </a:spcAft>
              <a:buSzPts val="1100"/>
              <a:buChar char="-"/>
            </a:pPr>
            <a:r>
              <a:rPr lang="en"/>
              <a:t>Make changes to support new environments</a:t>
            </a:r>
            <a:endParaRPr/>
          </a:p>
          <a:p>
            <a:pPr indent="-298450" lvl="0" marL="457200" rtl="0" algn="l">
              <a:spcBef>
                <a:spcPts val="0"/>
              </a:spcBef>
              <a:spcAft>
                <a:spcPts val="0"/>
              </a:spcAft>
              <a:buSzPts val="1100"/>
              <a:buChar char="-"/>
            </a:pPr>
            <a:r>
              <a:rPr lang="en"/>
              <a:t>And so it also means we can be more productive, since we're not always having to expend undue effort to understand how and what to change to get the behaviour we want</a:t>
            </a:r>
            <a:endParaRPr/>
          </a:p>
          <a:p>
            <a:pPr indent="-298450" lvl="0" marL="457200" rtl="0" algn="l">
              <a:spcBef>
                <a:spcPts val="0"/>
              </a:spcBef>
              <a:spcAft>
                <a:spcPts val="0"/>
              </a:spcAft>
              <a:buSzPts val="1100"/>
              <a:buChar char="-"/>
            </a:pPr>
            <a:r>
              <a:rPr lang="en"/>
              <a:t>It's also easier to collaborate around software - easier to bring others up to speed so they can develop the software themselves</a:t>
            </a:r>
            <a:endParaRPr/>
          </a:p>
          <a:p>
            <a:pPr indent="-298450" lvl="0" marL="457200" rtl="0" algn="l">
              <a:spcBef>
                <a:spcPts val="0"/>
              </a:spcBef>
              <a:spcAft>
                <a:spcPts val="0"/>
              </a:spcAft>
              <a:buSzPts val="1100"/>
              <a:buChar char="-"/>
            </a:pPr>
            <a:r>
              <a:rPr lang="en"/>
              <a:t>And very importantly, it's easier to verify your code with respect to the underlying science! And as the science changes, it's easier to adapt the software to match</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99b37cad74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99b37cad74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 what do we mean by "maintainability"?</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Well, the IEEE Standard Glossary of Software Engineering Terminology has a useful definition, and defines maintainability as:</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rPr lang="en"/>
              <a:t>"The ease with which a software system or component can be modified to correct faults, improve performance or other attributes, or adapt to a changed environment."</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rPr lang="en"/>
              <a:t>A key factor here is that maintenance is not just about what we can do - and how easy it is - to modify the software now</a:t>
            </a:r>
            <a:endParaRPr/>
          </a:p>
          <a:p>
            <a:pPr indent="-298450" lvl="0" marL="457200" rtl="0" algn="l">
              <a:spcBef>
                <a:spcPts val="0"/>
              </a:spcBef>
              <a:spcAft>
                <a:spcPts val="0"/>
              </a:spcAft>
              <a:buSzPts val="1100"/>
              <a:buChar char="-"/>
            </a:pPr>
            <a:r>
              <a:rPr lang="en"/>
              <a:t>It's also about easy it will be in the future to do it</a:t>
            </a:r>
            <a:endParaRPr/>
          </a:p>
          <a:p>
            <a:pPr indent="-298450" lvl="0" marL="457200" rtl="0" algn="l">
              <a:spcBef>
                <a:spcPts val="0"/>
              </a:spcBef>
              <a:spcAft>
                <a:spcPts val="0"/>
              </a:spcAft>
              <a:buSzPts val="1100"/>
              <a:buChar char="-"/>
            </a:pPr>
            <a:r>
              <a:rPr lang="en"/>
              <a:t>It can prove difficult, if not impossible, to completely foresee the needs of the software's operating environment, how it will change, and how the software will need to change in response.</a:t>
            </a:r>
            <a:endParaRPr/>
          </a:p>
          <a:p>
            <a:pPr indent="-298450" lvl="0" marL="457200" rtl="0" algn="l">
              <a:spcBef>
                <a:spcPts val="0"/>
              </a:spcBef>
              <a:spcAft>
                <a:spcPts val="0"/>
              </a:spcAft>
              <a:buSzPts val="1100"/>
              <a:buChar char="-"/>
            </a:pPr>
            <a:r>
              <a:rPr lang="en"/>
              <a:t>So we need to ensure that the software is in a state where it can easily be modified to meet these needs.</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99b37cad74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99b37cad74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 we need to consider how the software will be used in the future, and importantly, who will be involved with it.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If a piece of software has accrued substantial technical debt and isn't in a maintainable state, it makes it harder for others to understand and develop the software and move it forward</a:t>
            </a:r>
            <a:endParaRPr/>
          </a:p>
          <a:p>
            <a:pPr indent="-298450" lvl="0" marL="457200" rtl="0" algn="l">
              <a:spcBef>
                <a:spcPts val="0"/>
              </a:spcBef>
              <a:spcAft>
                <a:spcPts val="0"/>
              </a:spcAft>
              <a:buSzPts val="1100"/>
              <a:buChar char="-"/>
            </a:pPr>
            <a:r>
              <a:rPr lang="en"/>
              <a:t>If you're working on a codebase as part of a team, having clearly written, documented, and maintainable code is essential</a:t>
            </a:r>
            <a:endParaRPr/>
          </a:p>
          <a:p>
            <a:pPr indent="-298450" lvl="0" marL="457200" rtl="0" algn="l">
              <a:spcBef>
                <a:spcPts val="0"/>
              </a:spcBef>
              <a:spcAft>
                <a:spcPts val="0"/>
              </a:spcAft>
              <a:buSzPts val="1100"/>
              <a:buChar char="-"/>
            </a:pPr>
            <a:r>
              <a:rPr lang="en"/>
              <a:t>What if a developer with key skills falls ill at a critical time, or leaves for another job?</a:t>
            </a:r>
            <a:endParaRPr/>
          </a:p>
          <a:p>
            <a:pPr indent="-298450" lvl="0" marL="457200" rtl="0" algn="l">
              <a:spcBef>
                <a:spcPts val="0"/>
              </a:spcBef>
              <a:spcAft>
                <a:spcPts val="0"/>
              </a:spcAft>
              <a:buSzPts val="1100"/>
              <a:buChar char="-"/>
            </a:pPr>
            <a:r>
              <a:rPr lang="en"/>
              <a:t>What happens when a new team member is brought on board? How do you bring them up to speed efficiently, if the code isn't in a maintainable and easily understood state?</a:t>
            </a:r>
            <a:endParaRPr/>
          </a:p>
          <a:p>
            <a:pPr indent="-298450" lvl="0" marL="457200" rtl="0" algn="l">
              <a:spcBef>
                <a:spcPts val="0"/>
              </a:spcBef>
              <a:spcAft>
                <a:spcPts val="0"/>
              </a:spcAft>
              <a:buSzPts val="1100"/>
              <a:buChar char="-"/>
            </a:pPr>
            <a:r>
              <a:rPr lang="en"/>
              <a:t>And what happens if development is put to one side for a while and picked up later, perhaps due to a funding gap on a particular project?</a:t>
            </a:r>
            <a:endParaRPr/>
          </a:p>
          <a:p>
            <a:pPr indent="-298450" lvl="0" marL="457200" rtl="0" algn="l">
              <a:spcBef>
                <a:spcPts val="0"/>
              </a:spcBef>
              <a:spcAft>
                <a:spcPts val="0"/>
              </a:spcAft>
              <a:buSzPts val="1100"/>
              <a:buChar char="-"/>
            </a:pPr>
            <a:r>
              <a:rPr lang="en"/>
              <a:t>Having to work out how software is put together, how it works, understanding how to modify it to get the behaviour you want, is very difficult when the software isn't in a clear and understandable state: where it's evolved over time to house any number of fixes, additions, and modifications, with no thought to the clarity of the whole.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 could of course throw the software away and start again</a:t>
            </a:r>
            <a:endParaRPr/>
          </a:p>
          <a:p>
            <a:pPr indent="-298450" lvl="0" marL="457200" rtl="0" algn="l">
              <a:spcBef>
                <a:spcPts val="0"/>
              </a:spcBef>
              <a:spcAft>
                <a:spcPts val="0"/>
              </a:spcAft>
              <a:buSzPts val="1100"/>
              <a:buChar char="-"/>
            </a:pPr>
            <a:r>
              <a:rPr lang="en"/>
              <a:t>However, as well as representing significant effort, it also some contains inherent value, in terms of lessons learned, technical hurdles that were overcome</a:t>
            </a:r>
            <a:endParaRPr/>
          </a:p>
          <a:p>
            <a:pPr indent="-298450" lvl="0" marL="457200" rtl="0" algn="l">
              <a:spcBef>
                <a:spcPts val="0"/>
              </a:spcBef>
              <a:spcAft>
                <a:spcPts val="0"/>
              </a:spcAft>
              <a:buSzPts val="1100"/>
              <a:buChar char="-"/>
            </a:pPr>
            <a:r>
              <a:rPr lang="en"/>
              <a:t>If we started again, we're throwing all that away - and there's a chance we'd just have to overcome those hurdles again</a:t>
            </a:r>
            <a:endParaRPr/>
          </a:p>
          <a:p>
            <a:pPr indent="-298450" lvl="0" marL="457200" rtl="0" algn="l">
              <a:spcBef>
                <a:spcPts val="0"/>
              </a:spcBef>
              <a:spcAft>
                <a:spcPts val="0"/>
              </a:spcAft>
              <a:buSzPts val="1100"/>
              <a:buChar char="-"/>
            </a:pPr>
            <a:r>
              <a:rPr lang="en"/>
              <a:t>And just how sure can you be that you'll never need to use that software again?</a:t>
            </a:r>
            <a:endParaRPr/>
          </a:p>
          <a:p>
            <a:pPr indent="-298450" lvl="0" marL="457200" rtl="0" algn="l">
              <a:spcBef>
                <a:spcPts val="0"/>
              </a:spcBef>
              <a:spcAft>
                <a:spcPts val="0"/>
              </a:spcAft>
              <a:buSzPts val="1100"/>
              <a:buChar char="-"/>
            </a:pPr>
            <a:r>
              <a:rPr lang="en"/>
              <a:t>So why not make those small maintainability investments now, just in case?</a:t>
            </a:r>
            <a:endParaRPr/>
          </a:p>
          <a:p>
            <a:pPr indent="-298450" lvl="0" marL="457200" rtl="0" algn="l">
              <a:spcBef>
                <a:spcPts val="0"/>
              </a:spcBef>
              <a:spcAft>
                <a:spcPts val="0"/>
              </a:spcAft>
              <a:buSzPts val="1100"/>
              <a:buChar char="-"/>
            </a:pPr>
            <a:r>
              <a:rPr lang="en"/>
              <a:t>This then becomes your insurance policy in case you do need to use it again in the future</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99b37cad74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99b37cad74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 what are the things we should do as responsible writers of software?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Firstly, an excellent rule of thumb is to always assume that code you write will be used  - or reused - by others</a:t>
            </a:r>
            <a:endParaRPr/>
          </a:p>
          <a:p>
            <a:pPr indent="-298450" lvl="0" marL="457200" rtl="0" algn="l">
              <a:spcBef>
                <a:spcPts val="0"/>
              </a:spcBef>
              <a:spcAft>
                <a:spcPts val="0"/>
              </a:spcAft>
              <a:buSzPts val="1100"/>
              <a:buChar char="-"/>
            </a:pPr>
            <a:r>
              <a:rPr lang="en"/>
              <a:t>Be critical of code you develop - ask yourself how easy it would be for others to understand and use your code</a:t>
            </a:r>
            <a:endParaRPr/>
          </a:p>
          <a:p>
            <a:pPr indent="-298450" lvl="0" marL="457200" rtl="0" algn="l">
              <a:spcBef>
                <a:spcPts val="0"/>
              </a:spcBef>
              <a:spcAft>
                <a:spcPts val="0"/>
              </a:spcAft>
              <a:buSzPts val="1100"/>
              <a:buChar char="-"/>
            </a:pPr>
            <a:r>
              <a:rPr lang="en">
                <a:solidFill>
                  <a:schemeClr val="dk1"/>
                </a:solidFill>
              </a:rPr>
              <a:t>And it's not just about other people. It's about ourselves. If we make the software easier for others to develop, we are also making it easier for ourselves to develop it too</a:t>
            </a:r>
            <a:endParaRPr>
              <a:solidFill>
                <a:schemeClr val="dk1"/>
              </a:solidFill>
            </a:endParaRPr>
          </a:p>
          <a:p>
            <a:pPr indent="-298450" lvl="0" marL="457200" rtl="0" algn="l">
              <a:spcBef>
                <a:spcPts val="0"/>
              </a:spcBef>
              <a:spcAft>
                <a:spcPts val="0"/>
              </a:spcAft>
              <a:buSzPts val="1100"/>
              <a:buChar char="-"/>
            </a:pPr>
            <a:r>
              <a:rPr lang="en">
                <a:solidFill>
                  <a:schemeClr val="dk1"/>
                </a:solidFill>
              </a:rPr>
              <a:t>It can often be difficult to come back to software we've written 6 months ago, remember understand what we've done, so we can adapt it further</a:t>
            </a:r>
            <a:endParaRPr>
              <a:solidFill>
                <a:schemeClr val="dk1"/>
              </a:solidFill>
            </a:endParaRPr>
          </a:p>
          <a:p>
            <a:pPr indent="-298450" lvl="0" marL="457200" rtl="0" algn="l">
              <a:spcBef>
                <a:spcPts val="0"/>
              </a:spcBef>
              <a:spcAft>
                <a:spcPts val="0"/>
              </a:spcAft>
              <a:buSzPts val="1100"/>
              <a:buChar char="-"/>
            </a:pPr>
            <a:r>
              <a:rPr lang="en">
                <a:solidFill>
                  <a:schemeClr val="dk1"/>
                </a:solidFill>
              </a:rPr>
              <a:t>By leaving the software in a maintainable state, we also make it easier for ourselves to pick up later.</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rPr lang="en">
                <a:solidFill>
                  <a:schemeClr val="dk1"/>
                </a:solidFill>
              </a:rPr>
              <a:t>It's also worth mentioning that prevention is better - and also cheaper - than cure</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Generally, code is written once but read many times</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Spend a little extra time thinking about solutions before you write them, and clean up code after a phase of development</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Of course, you need to strike a balance between which practices you adopt to make your code better,</a:t>
            </a:r>
            <a:endParaRPr>
              <a:solidFill>
                <a:schemeClr val="dk1"/>
              </a:solidFill>
            </a:endParaRPr>
          </a:p>
          <a:p>
            <a:pPr indent="0" lvl="0" marL="0" rtl="0" algn="l">
              <a:spcBef>
                <a:spcPts val="0"/>
              </a:spcBef>
              <a:spcAft>
                <a:spcPts val="0"/>
              </a:spcAft>
              <a:buNone/>
            </a:pPr>
            <a:r>
              <a:rPr lang="en">
                <a:solidFill>
                  <a:schemeClr val="dk1"/>
                </a:solidFill>
              </a:rPr>
              <a:t>whilst also making progress on your research goals</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You can't do everything, so pick and choose the practices that give you the best return on effort</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So the next thing to do is to go over to the self-learning online materials</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These aim to give you some experience with identifying issues with existing software</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And will cover some established practices to use when writing code which you can apply to code you've already written</a:t>
            </a:r>
            <a:endParaRPr>
              <a:solidFill>
                <a:schemeClr val="dk1"/>
              </a:solidFill>
            </a:endParaRPr>
          </a:p>
          <a:p>
            <a:pPr indent="0" lvl="0" marL="0" rtl="0" algn="l">
              <a:spcBef>
                <a:spcPts val="0"/>
              </a:spcBef>
              <a:spcAft>
                <a:spcPts val="0"/>
              </a:spcAft>
              <a:buNone/>
            </a:pPr>
            <a:r>
              <a:t/>
            </a:r>
            <a:endParaRPr>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073763"/>
        </a:solidFill>
      </p:bgPr>
    </p:bg>
    <p:spTree>
      <p:nvGrpSpPr>
        <p:cNvPr id="56" name="Shape 56"/>
        <p:cNvGrpSpPr/>
        <p:nvPr/>
      </p:nvGrpSpPr>
      <p:grpSpPr>
        <a:xfrm>
          <a:off x="0" y="0"/>
          <a:ext cx="0" cy="0"/>
          <a:chOff x="0" y="0"/>
          <a:chExt cx="0" cy="0"/>
        </a:xfrm>
      </p:grpSpPr>
      <p:sp>
        <p:nvSpPr>
          <p:cNvPr id="57" name="Google Shape;57;p14"/>
          <p:cNvSpPr/>
          <p:nvPr/>
        </p:nvSpPr>
        <p:spPr>
          <a:xfrm>
            <a:off x="7985625" y="0"/>
            <a:ext cx="1050600" cy="917100"/>
          </a:xfrm>
          <a:prstGeom prst="rect">
            <a:avLst/>
          </a:prstGeom>
          <a:solidFill>
            <a:srgbClr val="07376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8" name="Google Shape;58;p14"/>
          <p:cNvPicPr preferRelativeResize="0"/>
          <p:nvPr/>
        </p:nvPicPr>
        <p:blipFill>
          <a:blip r:embed="rId2">
            <a:alphaModFix/>
          </a:blip>
          <a:stretch>
            <a:fillRect/>
          </a:stretch>
        </p:blipFill>
        <p:spPr>
          <a:xfrm>
            <a:off x="2294775" y="0"/>
            <a:ext cx="6589047" cy="1211975"/>
          </a:xfrm>
          <a:prstGeom prst="rect">
            <a:avLst/>
          </a:prstGeom>
          <a:noFill/>
          <a:ln>
            <a:noFill/>
          </a:ln>
        </p:spPr>
      </p:pic>
      <p:pic>
        <p:nvPicPr>
          <p:cNvPr id="59" name="Google Shape;59;p14"/>
          <p:cNvPicPr preferRelativeResize="0"/>
          <p:nvPr/>
        </p:nvPicPr>
        <p:blipFill rotWithShape="1">
          <a:blip r:embed="rId3">
            <a:alphaModFix amt="14000"/>
          </a:blip>
          <a:srcRect b="38949" l="0" r="24362" t="0"/>
          <a:stretch/>
        </p:blipFill>
        <p:spPr>
          <a:xfrm>
            <a:off x="5011800" y="1808275"/>
            <a:ext cx="4132200" cy="3335225"/>
          </a:xfrm>
          <a:prstGeom prst="rect">
            <a:avLst/>
          </a:prstGeom>
          <a:noFill/>
          <a:ln>
            <a:noFill/>
          </a:ln>
        </p:spPr>
      </p:pic>
      <p:sp>
        <p:nvSpPr>
          <p:cNvPr id="60" name="Google Shape;60;p14"/>
          <p:cNvSpPr txBox="1"/>
          <p:nvPr>
            <p:ph type="ctrTitle"/>
          </p:nvPr>
        </p:nvSpPr>
        <p:spPr>
          <a:xfrm>
            <a:off x="311701" y="744575"/>
            <a:ext cx="7256700" cy="2052600"/>
          </a:xfrm>
          <a:prstGeom prst="rect">
            <a:avLst/>
          </a:prstGeom>
        </p:spPr>
        <p:txBody>
          <a:bodyPr anchorCtr="0" anchor="b" bIns="91425" lIns="91425" spcFirstLastPara="1" rIns="91425" wrap="square" tIns="91425">
            <a:noAutofit/>
          </a:bodyPr>
          <a:lstStyle>
            <a:lvl1pPr lvl="0" rtl="0">
              <a:spcBef>
                <a:spcPts val="0"/>
              </a:spcBef>
              <a:spcAft>
                <a:spcPts val="0"/>
              </a:spcAft>
              <a:buSzPts val="4400"/>
              <a:buNone/>
              <a:defRPr sz="4400"/>
            </a:lvl1pPr>
            <a:lvl2pPr lvl="1" rtl="0" algn="ctr">
              <a:spcBef>
                <a:spcPts val="0"/>
              </a:spcBef>
              <a:spcAft>
                <a:spcPts val="0"/>
              </a:spcAft>
              <a:buSzPts val="4400"/>
              <a:buNone/>
              <a:defRPr sz="4400"/>
            </a:lvl2pPr>
            <a:lvl3pPr lvl="2" rtl="0" algn="ctr">
              <a:spcBef>
                <a:spcPts val="0"/>
              </a:spcBef>
              <a:spcAft>
                <a:spcPts val="0"/>
              </a:spcAft>
              <a:buSzPts val="4400"/>
              <a:buNone/>
              <a:defRPr sz="4400"/>
            </a:lvl3pPr>
            <a:lvl4pPr lvl="3" rtl="0" algn="ctr">
              <a:spcBef>
                <a:spcPts val="0"/>
              </a:spcBef>
              <a:spcAft>
                <a:spcPts val="0"/>
              </a:spcAft>
              <a:buSzPts val="4400"/>
              <a:buNone/>
              <a:defRPr sz="4400"/>
            </a:lvl4pPr>
            <a:lvl5pPr lvl="4" rtl="0" algn="ctr">
              <a:spcBef>
                <a:spcPts val="0"/>
              </a:spcBef>
              <a:spcAft>
                <a:spcPts val="0"/>
              </a:spcAft>
              <a:buSzPts val="4400"/>
              <a:buNone/>
              <a:defRPr sz="4400"/>
            </a:lvl5pPr>
            <a:lvl6pPr lvl="5" rtl="0" algn="ctr">
              <a:spcBef>
                <a:spcPts val="0"/>
              </a:spcBef>
              <a:spcAft>
                <a:spcPts val="0"/>
              </a:spcAft>
              <a:buSzPts val="4400"/>
              <a:buNone/>
              <a:defRPr sz="4400"/>
            </a:lvl6pPr>
            <a:lvl7pPr lvl="6" rtl="0" algn="ctr">
              <a:spcBef>
                <a:spcPts val="0"/>
              </a:spcBef>
              <a:spcAft>
                <a:spcPts val="0"/>
              </a:spcAft>
              <a:buSzPts val="4400"/>
              <a:buNone/>
              <a:defRPr sz="4400"/>
            </a:lvl7pPr>
            <a:lvl8pPr lvl="7" rtl="0" algn="ctr">
              <a:spcBef>
                <a:spcPts val="0"/>
              </a:spcBef>
              <a:spcAft>
                <a:spcPts val="0"/>
              </a:spcAft>
              <a:buSzPts val="4400"/>
              <a:buNone/>
              <a:defRPr sz="4400"/>
            </a:lvl8pPr>
            <a:lvl9pPr lvl="8" rtl="0" algn="ctr">
              <a:spcBef>
                <a:spcPts val="0"/>
              </a:spcBef>
              <a:spcAft>
                <a:spcPts val="0"/>
              </a:spcAft>
              <a:buSzPts val="4400"/>
              <a:buNone/>
              <a:defRPr sz="4400"/>
            </a:lvl9pPr>
          </a:lstStyle>
          <a:p/>
        </p:txBody>
      </p:sp>
      <p:sp>
        <p:nvSpPr>
          <p:cNvPr id="61" name="Google Shape;61;p14"/>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Clr>
                <a:srgbClr val="FFFFFF"/>
              </a:buClr>
              <a:buSzPts val="2400"/>
              <a:buNone/>
              <a:defRPr sz="2400">
                <a:solidFill>
                  <a:srgbClr val="FFFFFF"/>
                </a:solidFill>
              </a:defRPr>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rgbClr val="073763"/>
        </a:solidFill>
      </p:bgPr>
    </p:bg>
    <p:spTree>
      <p:nvGrpSpPr>
        <p:cNvPr id="62" name="Shape 62"/>
        <p:cNvGrpSpPr/>
        <p:nvPr/>
      </p:nvGrpSpPr>
      <p:grpSpPr>
        <a:xfrm>
          <a:off x="0" y="0"/>
          <a:ext cx="0" cy="0"/>
          <a:chOff x="0" y="0"/>
          <a:chExt cx="0" cy="0"/>
        </a:xfrm>
      </p:grpSpPr>
      <p:sp>
        <p:nvSpPr>
          <p:cNvPr id="63" name="Google Shape;63;p15"/>
          <p:cNvSpPr/>
          <p:nvPr/>
        </p:nvSpPr>
        <p:spPr>
          <a:xfrm>
            <a:off x="7985625" y="0"/>
            <a:ext cx="1050600" cy="917100"/>
          </a:xfrm>
          <a:prstGeom prst="rect">
            <a:avLst/>
          </a:prstGeom>
          <a:solidFill>
            <a:srgbClr val="07376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4" name="Google Shape;64;p15"/>
          <p:cNvPicPr preferRelativeResize="0"/>
          <p:nvPr/>
        </p:nvPicPr>
        <p:blipFill>
          <a:blip r:embed="rId2">
            <a:alphaModFix/>
          </a:blip>
          <a:stretch>
            <a:fillRect/>
          </a:stretch>
        </p:blipFill>
        <p:spPr>
          <a:xfrm>
            <a:off x="2294775" y="0"/>
            <a:ext cx="6589047" cy="1211975"/>
          </a:xfrm>
          <a:prstGeom prst="rect">
            <a:avLst/>
          </a:prstGeom>
          <a:noFill/>
          <a:ln>
            <a:noFill/>
          </a:ln>
        </p:spPr>
      </p:pic>
      <p:pic>
        <p:nvPicPr>
          <p:cNvPr id="65" name="Google Shape;65;p15"/>
          <p:cNvPicPr preferRelativeResize="0"/>
          <p:nvPr/>
        </p:nvPicPr>
        <p:blipFill rotWithShape="1">
          <a:blip r:embed="rId3">
            <a:alphaModFix amt="14000"/>
          </a:blip>
          <a:srcRect b="38949" l="0" r="24362" t="0"/>
          <a:stretch/>
        </p:blipFill>
        <p:spPr>
          <a:xfrm>
            <a:off x="5011800" y="1808275"/>
            <a:ext cx="4132200" cy="3335225"/>
          </a:xfrm>
          <a:prstGeom prst="rect">
            <a:avLst/>
          </a:prstGeom>
          <a:noFill/>
          <a:ln>
            <a:noFill/>
          </a:ln>
        </p:spPr>
      </p:pic>
      <p:sp>
        <p:nvSpPr>
          <p:cNvPr id="66" name="Google Shape;66;p15"/>
          <p:cNvSpPr txBox="1"/>
          <p:nvPr>
            <p:ph type="title"/>
          </p:nvPr>
        </p:nvSpPr>
        <p:spPr>
          <a:xfrm>
            <a:off x="311700" y="778750"/>
            <a:ext cx="7256700" cy="37107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sz="48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7" name="Shape 67"/>
        <p:cNvGrpSpPr/>
        <p:nvPr/>
      </p:nvGrpSpPr>
      <p:grpSpPr>
        <a:xfrm>
          <a:off x="0" y="0"/>
          <a:ext cx="0" cy="0"/>
          <a:chOff x="0" y="0"/>
          <a:chExt cx="0" cy="0"/>
        </a:xfrm>
      </p:grpSpPr>
      <p:sp>
        <p:nvSpPr>
          <p:cNvPr id="68" name="Google Shape;68;p16"/>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9" name="Google Shape;69;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55600" lvl="0" marL="457200" rtl="0">
              <a:spcBef>
                <a:spcPts val="0"/>
              </a:spcBef>
              <a:spcAft>
                <a:spcPts val="0"/>
              </a:spcAft>
              <a:buSzPts val="2000"/>
              <a:buChar char="●"/>
              <a:defRPr sz="2000"/>
            </a:lvl1pPr>
            <a:lvl2pPr indent="-336550" lvl="1" marL="914400" rtl="0">
              <a:spcBef>
                <a:spcPts val="1600"/>
              </a:spcBef>
              <a:spcAft>
                <a:spcPts val="0"/>
              </a:spcAft>
              <a:buSzPts val="1700"/>
              <a:buChar char="○"/>
              <a:defRPr sz="1700"/>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70" name="Google Shape;70;p16"/>
          <p:cNvSpPr txBox="1"/>
          <p:nvPr>
            <p:ph idx="12" type="sldNum"/>
          </p:nvPr>
        </p:nvSpPr>
        <p:spPr>
          <a:xfrm>
            <a:off x="19708" y="47394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71" name="Shape 71"/>
        <p:cNvGrpSpPr/>
        <p:nvPr/>
      </p:nvGrpSpPr>
      <p:grpSpPr>
        <a:xfrm>
          <a:off x="0" y="0"/>
          <a:ext cx="0" cy="0"/>
          <a:chOff x="0" y="0"/>
          <a:chExt cx="0" cy="0"/>
        </a:xfrm>
      </p:grpSpPr>
      <p:sp>
        <p:nvSpPr>
          <p:cNvPr id="72" name="Google Shape;72;p17"/>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3" name="Google Shape;73;p17"/>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4" name="Google Shape;74;p17"/>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5" name="Google Shape;75;p17"/>
          <p:cNvSpPr txBox="1"/>
          <p:nvPr>
            <p:ph idx="12" type="sldNum"/>
          </p:nvPr>
        </p:nvSpPr>
        <p:spPr>
          <a:xfrm>
            <a:off x="19708" y="47394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6" name="Shape 76"/>
        <p:cNvGrpSpPr/>
        <p:nvPr/>
      </p:nvGrpSpPr>
      <p:grpSpPr>
        <a:xfrm>
          <a:off x="0" y="0"/>
          <a:ext cx="0" cy="0"/>
          <a:chOff x="0" y="0"/>
          <a:chExt cx="0" cy="0"/>
        </a:xfrm>
      </p:grpSpPr>
      <p:sp>
        <p:nvSpPr>
          <p:cNvPr id="77" name="Google Shape;77;p18"/>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8" name="Google Shape;78;p18"/>
          <p:cNvSpPr txBox="1"/>
          <p:nvPr>
            <p:ph idx="12" type="sldNum"/>
          </p:nvPr>
        </p:nvSpPr>
        <p:spPr>
          <a:xfrm>
            <a:off x="19708" y="47394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9" name="Shape 79"/>
        <p:cNvGrpSpPr/>
        <p:nvPr/>
      </p:nvGrpSpPr>
      <p:grpSpPr>
        <a:xfrm>
          <a:off x="0" y="0"/>
          <a:ext cx="0" cy="0"/>
          <a:chOff x="0" y="0"/>
          <a:chExt cx="0" cy="0"/>
        </a:xfrm>
      </p:grpSpPr>
      <p:sp>
        <p:nvSpPr>
          <p:cNvPr id="80" name="Google Shape;80;p19"/>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81" name="Google Shape;81;p19"/>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82" name="Google Shape;82;p19"/>
          <p:cNvSpPr txBox="1"/>
          <p:nvPr>
            <p:ph idx="12" type="sldNum"/>
          </p:nvPr>
        </p:nvSpPr>
        <p:spPr>
          <a:xfrm>
            <a:off x="19708" y="47394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83" name="Shape 83"/>
        <p:cNvGrpSpPr/>
        <p:nvPr/>
      </p:nvGrpSpPr>
      <p:grpSpPr>
        <a:xfrm>
          <a:off x="0" y="0"/>
          <a:ext cx="0" cy="0"/>
          <a:chOff x="0" y="0"/>
          <a:chExt cx="0" cy="0"/>
        </a:xfrm>
      </p:grpSpPr>
      <p:sp>
        <p:nvSpPr>
          <p:cNvPr id="84" name="Google Shape;84;p20"/>
          <p:cNvSpPr txBox="1"/>
          <p:nvPr>
            <p:ph type="title"/>
          </p:nvPr>
        </p:nvSpPr>
        <p:spPr>
          <a:xfrm>
            <a:off x="490250" y="134125"/>
            <a:ext cx="6894600" cy="705900"/>
          </a:xfrm>
          <a:prstGeom prst="rect">
            <a:avLst/>
          </a:prstGeom>
        </p:spPr>
        <p:txBody>
          <a:bodyPr anchorCtr="0" anchor="ctr"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85" name="Google Shape;85;p20"/>
          <p:cNvSpPr txBox="1"/>
          <p:nvPr>
            <p:ph idx="12" type="sldNum"/>
          </p:nvPr>
        </p:nvSpPr>
        <p:spPr>
          <a:xfrm>
            <a:off x="19708" y="47394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86" name="Shape 86"/>
        <p:cNvGrpSpPr/>
        <p:nvPr/>
      </p:nvGrpSpPr>
      <p:grpSpPr>
        <a:xfrm>
          <a:off x="0" y="0"/>
          <a:ext cx="0" cy="0"/>
          <a:chOff x="0" y="0"/>
          <a:chExt cx="0" cy="0"/>
        </a:xfrm>
      </p:grpSpPr>
      <p:sp>
        <p:nvSpPr>
          <p:cNvPr id="87" name="Google Shape;87;p21"/>
          <p:cNvSpPr/>
          <p:nvPr/>
        </p:nvSpPr>
        <p:spPr>
          <a:xfrm>
            <a:off x="4572000" y="925725"/>
            <a:ext cx="4572000" cy="42177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1"/>
          <p:cNvSpPr txBox="1"/>
          <p:nvPr>
            <p:ph type="title"/>
          </p:nvPr>
        </p:nvSpPr>
        <p:spPr>
          <a:xfrm>
            <a:off x="265500" y="131000"/>
            <a:ext cx="7266300" cy="696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800"/>
              <a:buNone/>
              <a:defRPr/>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89" name="Google Shape;89;p21"/>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90" name="Google Shape;90;p21"/>
          <p:cNvSpPr txBox="1"/>
          <p:nvPr>
            <p:ph idx="2" type="body"/>
          </p:nvPr>
        </p:nvSpPr>
        <p:spPr>
          <a:xfrm>
            <a:off x="4939500" y="1109425"/>
            <a:ext cx="3837000" cy="3630000"/>
          </a:xfrm>
          <a:prstGeom prst="rect">
            <a:avLst/>
          </a:prstGeom>
        </p:spPr>
        <p:txBody>
          <a:bodyPr anchorCtr="0" anchor="t" bIns="91425" lIns="91425" spcFirstLastPara="1" rIns="91425" wrap="square" tIns="91425">
            <a:noAutofit/>
          </a:bodyPr>
          <a:lstStyle>
            <a:lvl1pPr indent="-355600" lvl="0" marL="457200" rtl="0">
              <a:spcBef>
                <a:spcPts val="0"/>
              </a:spcBef>
              <a:spcAft>
                <a:spcPts val="0"/>
              </a:spcAft>
              <a:buSzPts val="2000"/>
              <a:buChar char="●"/>
              <a:defRPr/>
            </a:lvl1pPr>
            <a:lvl2pPr indent="-336550" lvl="1" marL="914400" rtl="0">
              <a:spcBef>
                <a:spcPts val="1600"/>
              </a:spcBef>
              <a:spcAft>
                <a:spcPts val="0"/>
              </a:spcAft>
              <a:buSzPts val="17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91" name="Google Shape;91;p21"/>
          <p:cNvSpPr txBox="1"/>
          <p:nvPr>
            <p:ph idx="12" type="sldNum"/>
          </p:nvPr>
        </p:nvSpPr>
        <p:spPr>
          <a:xfrm>
            <a:off x="19708" y="47394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2" name="Shape 92"/>
        <p:cNvGrpSpPr/>
        <p:nvPr/>
      </p:nvGrpSpPr>
      <p:grpSpPr>
        <a:xfrm>
          <a:off x="0" y="0"/>
          <a:ext cx="0" cy="0"/>
          <a:chOff x="0" y="0"/>
          <a:chExt cx="0" cy="0"/>
        </a:xfrm>
      </p:grpSpPr>
      <p:sp>
        <p:nvSpPr>
          <p:cNvPr id="93" name="Google Shape;93;p22"/>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2000"/>
              <a:buNone/>
              <a:defRPr/>
            </a:lvl1pPr>
          </a:lstStyle>
          <a:p/>
        </p:txBody>
      </p:sp>
      <p:sp>
        <p:nvSpPr>
          <p:cNvPr id="94" name="Google Shape;94;p22"/>
          <p:cNvSpPr txBox="1"/>
          <p:nvPr>
            <p:ph idx="12" type="sldNum"/>
          </p:nvPr>
        </p:nvSpPr>
        <p:spPr>
          <a:xfrm>
            <a:off x="19708" y="47394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5" name="Shape 95"/>
        <p:cNvGrpSpPr/>
        <p:nvPr/>
      </p:nvGrpSpPr>
      <p:grpSpPr>
        <a:xfrm>
          <a:off x="0" y="0"/>
          <a:ext cx="0" cy="0"/>
          <a:chOff x="0" y="0"/>
          <a:chExt cx="0" cy="0"/>
        </a:xfrm>
      </p:grpSpPr>
      <p:sp>
        <p:nvSpPr>
          <p:cNvPr id="96" name="Google Shape;96;p23"/>
          <p:cNvSpPr txBox="1"/>
          <p:nvPr>
            <p:ph idx="12" type="sldNum"/>
          </p:nvPr>
        </p:nvSpPr>
        <p:spPr>
          <a:xfrm>
            <a:off x="19708" y="47394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background">
  <p:cSld name="CUSTOM">
    <p:spTree>
      <p:nvGrpSpPr>
        <p:cNvPr id="97" name="Shape 97"/>
        <p:cNvGrpSpPr/>
        <p:nvPr/>
      </p:nvGrpSpPr>
      <p:grpSpPr>
        <a:xfrm>
          <a:off x="0" y="0"/>
          <a:ext cx="0" cy="0"/>
          <a:chOff x="0" y="0"/>
          <a:chExt cx="0" cy="0"/>
        </a:xfrm>
      </p:grpSpPr>
      <p:sp>
        <p:nvSpPr>
          <p:cNvPr id="98" name="Google Shape;98;p24"/>
          <p:cNvSpPr/>
          <p:nvPr/>
        </p:nvSpPr>
        <p:spPr>
          <a:xfrm>
            <a:off x="0" y="0"/>
            <a:ext cx="9144000" cy="5143500"/>
          </a:xfrm>
          <a:prstGeom prst="rect">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9" name="Shape 99"/>
        <p:cNvGrpSpPr/>
        <p:nvPr/>
      </p:nvGrpSpPr>
      <p:grpSpPr>
        <a:xfrm>
          <a:off x="0" y="0"/>
          <a:ext cx="0" cy="0"/>
          <a:chOff x="0" y="0"/>
          <a:chExt cx="0" cy="0"/>
        </a:xfrm>
      </p:grpSpPr>
      <p:sp>
        <p:nvSpPr>
          <p:cNvPr id="100" name="Google Shape;100;p25"/>
          <p:cNvSpPr txBox="1"/>
          <p:nvPr>
            <p:ph type="title"/>
          </p:nvPr>
        </p:nvSpPr>
        <p:spPr>
          <a:xfrm>
            <a:off x="628650" y="273844"/>
            <a:ext cx="7886700" cy="994200"/>
          </a:xfrm>
          <a:prstGeom prst="rect">
            <a:avLst/>
          </a:prstGeom>
          <a:noFill/>
          <a:ln>
            <a:noFill/>
          </a:ln>
        </p:spPr>
        <p:txBody>
          <a:bodyPr anchorCtr="0" anchor="ctr" bIns="45700" lIns="91425" spcFirstLastPara="1" rIns="91425" wrap="square" tIns="45700">
            <a:noAutofit/>
          </a:bodyPr>
          <a:lstStyle>
            <a:lvl1pPr lvl="0" rtl="0" algn="ctr">
              <a:lnSpc>
                <a:spcPct val="90000"/>
              </a:lnSpc>
              <a:spcBef>
                <a:spcPts val="0"/>
              </a:spcBef>
              <a:spcAft>
                <a:spcPts val="0"/>
              </a:spcAft>
              <a:buClr>
                <a:schemeClr val="dk1"/>
              </a:buClr>
              <a:buSzPts val="4800"/>
              <a:buFont typeface="Calibri"/>
              <a:buNone/>
              <a:defRPr sz="48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01" name="Google Shape;101;p25"/>
          <p:cNvSpPr txBox="1"/>
          <p:nvPr>
            <p:ph idx="1" type="body"/>
          </p:nvPr>
        </p:nvSpPr>
        <p:spPr>
          <a:xfrm>
            <a:off x="628650" y="1369219"/>
            <a:ext cx="7886700" cy="3263400"/>
          </a:xfrm>
          <a:prstGeom prst="rect">
            <a:avLst/>
          </a:prstGeom>
          <a:noFill/>
          <a:ln>
            <a:noFill/>
          </a:ln>
        </p:spPr>
        <p:txBody>
          <a:bodyPr anchorCtr="0" anchor="t" bIns="45700" lIns="91425" spcFirstLastPara="1" rIns="91425" wrap="square" tIns="45700">
            <a:noAutofit/>
          </a:bodyPr>
          <a:lstStyle>
            <a:lvl1pPr indent="-457200" lvl="0" marL="457200" rtl="0" algn="l">
              <a:lnSpc>
                <a:spcPct val="90000"/>
              </a:lnSpc>
              <a:spcBef>
                <a:spcPts val="1000"/>
              </a:spcBef>
              <a:spcAft>
                <a:spcPts val="0"/>
              </a:spcAft>
              <a:buClr>
                <a:schemeClr val="dk1"/>
              </a:buClr>
              <a:buSzPts val="3600"/>
              <a:buChar char="●"/>
              <a:defRPr sz="3600"/>
            </a:lvl1pPr>
            <a:lvl2pPr indent="-431800" lvl="1" marL="914400" rtl="0" algn="l">
              <a:lnSpc>
                <a:spcPct val="90000"/>
              </a:lnSpc>
              <a:spcBef>
                <a:spcPts val="1600"/>
              </a:spcBef>
              <a:spcAft>
                <a:spcPts val="0"/>
              </a:spcAft>
              <a:buClr>
                <a:schemeClr val="dk1"/>
              </a:buClr>
              <a:buSzPts val="3200"/>
              <a:buChar char="○"/>
              <a:defRPr sz="3200"/>
            </a:lvl2pPr>
            <a:lvl3pPr indent="-406400" lvl="2" marL="1371600" rtl="0" algn="l">
              <a:lnSpc>
                <a:spcPct val="90000"/>
              </a:lnSpc>
              <a:spcBef>
                <a:spcPts val="1600"/>
              </a:spcBef>
              <a:spcAft>
                <a:spcPts val="0"/>
              </a:spcAft>
              <a:buClr>
                <a:schemeClr val="dk1"/>
              </a:buClr>
              <a:buSzPts val="2800"/>
              <a:buChar char="■"/>
              <a:defRPr sz="2800"/>
            </a:lvl3pPr>
            <a:lvl4pPr indent="-381000" lvl="3" marL="1828800" rtl="0" algn="l">
              <a:lnSpc>
                <a:spcPct val="90000"/>
              </a:lnSpc>
              <a:spcBef>
                <a:spcPts val="1600"/>
              </a:spcBef>
              <a:spcAft>
                <a:spcPts val="0"/>
              </a:spcAft>
              <a:buClr>
                <a:schemeClr val="dk1"/>
              </a:buClr>
              <a:buSzPts val="2400"/>
              <a:buChar char="●"/>
              <a:defRPr sz="2400"/>
            </a:lvl4pPr>
            <a:lvl5pPr indent="-381000" lvl="4" marL="2286000" rtl="0" algn="l">
              <a:lnSpc>
                <a:spcPct val="90000"/>
              </a:lnSpc>
              <a:spcBef>
                <a:spcPts val="1600"/>
              </a:spcBef>
              <a:spcAft>
                <a:spcPts val="0"/>
              </a:spcAft>
              <a:buClr>
                <a:schemeClr val="dk1"/>
              </a:buClr>
              <a:buSzPts val="2400"/>
              <a:buChar char="○"/>
              <a:defRPr sz="2400"/>
            </a:lvl5pPr>
            <a:lvl6pPr indent="-342900" lvl="5" marL="2743200" rtl="0" algn="l">
              <a:lnSpc>
                <a:spcPct val="90000"/>
              </a:lnSpc>
              <a:spcBef>
                <a:spcPts val="1600"/>
              </a:spcBef>
              <a:spcAft>
                <a:spcPts val="0"/>
              </a:spcAft>
              <a:buClr>
                <a:schemeClr val="dk1"/>
              </a:buClr>
              <a:buSzPts val="1800"/>
              <a:buChar char="■"/>
              <a:defRPr/>
            </a:lvl6pPr>
            <a:lvl7pPr indent="-342900" lvl="6" marL="3200400" rtl="0" algn="l">
              <a:lnSpc>
                <a:spcPct val="90000"/>
              </a:lnSpc>
              <a:spcBef>
                <a:spcPts val="1600"/>
              </a:spcBef>
              <a:spcAft>
                <a:spcPts val="0"/>
              </a:spcAft>
              <a:buClr>
                <a:schemeClr val="dk1"/>
              </a:buClr>
              <a:buSzPts val="1800"/>
              <a:buChar char="●"/>
              <a:defRPr/>
            </a:lvl7pPr>
            <a:lvl8pPr indent="-342900" lvl="7" marL="3657600" rtl="0" algn="l">
              <a:lnSpc>
                <a:spcPct val="90000"/>
              </a:lnSpc>
              <a:spcBef>
                <a:spcPts val="1600"/>
              </a:spcBef>
              <a:spcAft>
                <a:spcPts val="0"/>
              </a:spcAft>
              <a:buClr>
                <a:schemeClr val="dk1"/>
              </a:buClr>
              <a:buSzPts val="1800"/>
              <a:buChar char="○"/>
              <a:defRPr/>
            </a:lvl8pPr>
            <a:lvl9pPr indent="-342900" lvl="8" marL="4114800" rtl="0" algn="l">
              <a:lnSpc>
                <a:spcPct val="90000"/>
              </a:lnSpc>
              <a:spcBef>
                <a:spcPts val="1600"/>
              </a:spcBef>
              <a:spcAft>
                <a:spcPts val="1600"/>
              </a:spcAft>
              <a:buClr>
                <a:schemeClr val="dk1"/>
              </a:buClr>
              <a:buSzPts val="1800"/>
              <a:buChar char="■"/>
              <a:defRPr/>
            </a:lvl9pPr>
          </a:lstStyle>
          <a:p/>
        </p:txBody>
      </p:sp>
      <p:sp>
        <p:nvSpPr>
          <p:cNvPr id="102" name="Google Shape;102;p25"/>
          <p:cNvSpPr txBox="1"/>
          <p:nvPr>
            <p:ph idx="10" type="dt"/>
          </p:nvPr>
        </p:nvSpPr>
        <p:spPr>
          <a:xfrm>
            <a:off x="628650" y="4767263"/>
            <a:ext cx="20574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03" name="Google Shape;103;p25"/>
          <p:cNvSpPr txBox="1"/>
          <p:nvPr>
            <p:ph idx="11" type="ftr"/>
          </p:nvPr>
        </p:nvSpPr>
        <p:spPr>
          <a:xfrm>
            <a:off x="3028950" y="4767263"/>
            <a:ext cx="30861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04" name="Google Shape;104;p25"/>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 Type="http://schemas.openxmlformats.org/officeDocument/2006/relationships/image" Target="../media/image2.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2.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p:nvPr/>
        </p:nvSpPr>
        <p:spPr>
          <a:xfrm>
            <a:off x="0" y="0"/>
            <a:ext cx="9144000" cy="921300"/>
          </a:xfrm>
          <a:prstGeom prst="rect">
            <a:avLst/>
          </a:prstGeom>
          <a:solidFill>
            <a:srgbClr val="07376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Calibri"/>
              <a:ea typeface="Calibri"/>
              <a:cs typeface="Calibri"/>
              <a:sym typeface="Calibri"/>
            </a:endParaRPr>
          </a:p>
        </p:txBody>
      </p:sp>
      <p:sp>
        <p:nvSpPr>
          <p:cNvPr id="52" name="Google Shape;52;p13"/>
          <p:cNvSpPr txBox="1"/>
          <p:nvPr>
            <p:ph type="title"/>
          </p:nvPr>
        </p:nvSpPr>
        <p:spPr>
          <a:xfrm>
            <a:off x="311700" y="2164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rgbClr val="FFFFFF"/>
              </a:buClr>
              <a:buSzPts val="2800"/>
              <a:buNone/>
              <a:defRPr sz="2800">
                <a:solidFill>
                  <a:srgbClr val="FFFFFF"/>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53" name="Google Shape;53;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55600" lvl="0" marL="457200" rtl="0">
              <a:lnSpc>
                <a:spcPct val="115000"/>
              </a:lnSpc>
              <a:spcBef>
                <a:spcPts val="0"/>
              </a:spcBef>
              <a:spcAft>
                <a:spcPts val="0"/>
              </a:spcAft>
              <a:buClr>
                <a:schemeClr val="dk2"/>
              </a:buClr>
              <a:buSzPts val="2000"/>
              <a:buChar char="●"/>
              <a:defRPr sz="2000">
                <a:solidFill>
                  <a:schemeClr val="dk2"/>
                </a:solidFill>
              </a:defRPr>
            </a:lvl1pPr>
            <a:lvl2pPr indent="-336550" lvl="1" marL="914400" rtl="0">
              <a:lnSpc>
                <a:spcPct val="115000"/>
              </a:lnSpc>
              <a:spcBef>
                <a:spcPts val="1600"/>
              </a:spcBef>
              <a:spcAft>
                <a:spcPts val="0"/>
              </a:spcAft>
              <a:buClr>
                <a:schemeClr val="dk2"/>
              </a:buClr>
              <a:buSzPts val="1700"/>
              <a:buChar char="○"/>
              <a:defRPr sz="1700">
                <a:solidFill>
                  <a:schemeClr val="dk2"/>
                </a:solidFill>
              </a:defRPr>
            </a:lvl2pPr>
            <a:lvl3pPr indent="-317500" lvl="2" marL="1371600" rtl="0">
              <a:lnSpc>
                <a:spcPct val="115000"/>
              </a:lnSpc>
              <a:spcBef>
                <a:spcPts val="1600"/>
              </a:spcBef>
              <a:spcAft>
                <a:spcPts val="0"/>
              </a:spcAft>
              <a:buClr>
                <a:schemeClr val="dk2"/>
              </a:buClr>
              <a:buSzPts val="1400"/>
              <a:buChar char="■"/>
              <a:defRPr>
                <a:solidFill>
                  <a:schemeClr val="dk2"/>
                </a:solidFill>
              </a:defRPr>
            </a:lvl3pPr>
            <a:lvl4pPr indent="-317500" lvl="3" marL="1828800" rtl="0">
              <a:lnSpc>
                <a:spcPct val="115000"/>
              </a:lnSpc>
              <a:spcBef>
                <a:spcPts val="1600"/>
              </a:spcBef>
              <a:spcAft>
                <a:spcPts val="0"/>
              </a:spcAft>
              <a:buClr>
                <a:schemeClr val="dk2"/>
              </a:buClr>
              <a:buSzPts val="1400"/>
              <a:buChar char="●"/>
              <a:defRPr>
                <a:solidFill>
                  <a:schemeClr val="dk2"/>
                </a:solidFill>
              </a:defRPr>
            </a:lvl4pPr>
            <a:lvl5pPr indent="-317500" lvl="4" marL="2286000" rtl="0">
              <a:lnSpc>
                <a:spcPct val="115000"/>
              </a:lnSpc>
              <a:spcBef>
                <a:spcPts val="1600"/>
              </a:spcBef>
              <a:spcAft>
                <a:spcPts val="0"/>
              </a:spcAft>
              <a:buClr>
                <a:schemeClr val="dk2"/>
              </a:buClr>
              <a:buSzPts val="1400"/>
              <a:buChar char="○"/>
              <a:defRPr>
                <a:solidFill>
                  <a:schemeClr val="dk2"/>
                </a:solidFill>
              </a:defRPr>
            </a:lvl5pPr>
            <a:lvl6pPr indent="-317500" lvl="5" marL="2743200" rtl="0">
              <a:lnSpc>
                <a:spcPct val="115000"/>
              </a:lnSpc>
              <a:spcBef>
                <a:spcPts val="1600"/>
              </a:spcBef>
              <a:spcAft>
                <a:spcPts val="0"/>
              </a:spcAft>
              <a:buClr>
                <a:schemeClr val="dk2"/>
              </a:buClr>
              <a:buSzPts val="1400"/>
              <a:buChar char="■"/>
              <a:defRPr>
                <a:solidFill>
                  <a:schemeClr val="dk2"/>
                </a:solidFill>
              </a:defRPr>
            </a:lvl6pPr>
            <a:lvl7pPr indent="-317500" lvl="6" marL="3200400" rtl="0">
              <a:lnSpc>
                <a:spcPct val="115000"/>
              </a:lnSpc>
              <a:spcBef>
                <a:spcPts val="1600"/>
              </a:spcBef>
              <a:spcAft>
                <a:spcPts val="0"/>
              </a:spcAft>
              <a:buClr>
                <a:schemeClr val="dk2"/>
              </a:buClr>
              <a:buSzPts val="1400"/>
              <a:buChar char="●"/>
              <a:defRPr>
                <a:solidFill>
                  <a:schemeClr val="dk2"/>
                </a:solidFill>
              </a:defRPr>
            </a:lvl7pPr>
            <a:lvl8pPr indent="-317500" lvl="7" marL="3657600" rtl="0">
              <a:lnSpc>
                <a:spcPct val="115000"/>
              </a:lnSpc>
              <a:spcBef>
                <a:spcPts val="1600"/>
              </a:spcBef>
              <a:spcAft>
                <a:spcPts val="0"/>
              </a:spcAft>
              <a:buClr>
                <a:schemeClr val="dk2"/>
              </a:buClr>
              <a:buSzPts val="1400"/>
              <a:buChar char="○"/>
              <a:defRPr>
                <a:solidFill>
                  <a:schemeClr val="dk2"/>
                </a:solidFill>
              </a:defRPr>
            </a:lvl8pPr>
            <a:lvl9pPr indent="-317500" lvl="8" marL="4114800" rtl="0">
              <a:lnSpc>
                <a:spcPct val="115000"/>
              </a:lnSpc>
              <a:spcBef>
                <a:spcPts val="1600"/>
              </a:spcBef>
              <a:spcAft>
                <a:spcPts val="1600"/>
              </a:spcAft>
              <a:buClr>
                <a:schemeClr val="dk2"/>
              </a:buClr>
              <a:buSzPts val="1400"/>
              <a:buChar char="■"/>
              <a:defRPr>
                <a:solidFill>
                  <a:schemeClr val="dk2"/>
                </a:solidFill>
              </a:defRPr>
            </a:lvl9pPr>
          </a:lstStyle>
          <a:p/>
        </p:txBody>
      </p:sp>
      <p:sp>
        <p:nvSpPr>
          <p:cNvPr id="54" name="Google Shape;54;p13"/>
          <p:cNvSpPr txBox="1"/>
          <p:nvPr>
            <p:ph idx="12" type="sldNum"/>
          </p:nvPr>
        </p:nvSpPr>
        <p:spPr>
          <a:xfrm>
            <a:off x="19708" y="47394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55" name="Google Shape;55;p13"/>
          <p:cNvPicPr preferRelativeResize="0"/>
          <p:nvPr/>
        </p:nvPicPr>
        <p:blipFill>
          <a:blip r:embed="rId1">
            <a:alphaModFix/>
          </a:blip>
          <a:stretch>
            <a:fillRect/>
          </a:stretch>
        </p:blipFill>
        <p:spPr>
          <a:xfrm>
            <a:off x="8091173" y="1"/>
            <a:ext cx="921280" cy="9213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6"/>
          <p:cNvSpPr txBox="1"/>
          <p:nvPr>
            <p:ph type="ctrTitle"/>
          </p:nvPr>
        </p:nvSpPr>
        <p:spPr>
          <a:xfrm>
            <a:off x="311701" y="744575"/>
            <a:ext cx="7256700" cy="2052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Introduction to Development Practices</a:t>
            </a:r>
            <a:endParaRPr/>
          </a:p>
        </p:txBody>
      </p:sp>
      <p:sp>
        <p:nvSpPr>
          <p:cNvPr id="110" name="Google Shape;110;p26"/>
          <p:cNvSpPr txBox="1"/>
          <p:nvPr>
            <p:ph idx="1" type="subTitle"/>
          </p:nvPr>
        </p:nvSpPr>
        <p:spPr>
          <a:xfrm>
            <a:off x="311700" y="2834125"/>
            <a:ext cx="8520600" cy="2140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Steve Crouch</a:t>
            </a:r>
            <a:endParaRPr/>
          </a:p>
          <a:p>
            <a:pPr indent="0" lvl="0" marL="0" rtl="0" algn="l">
              <a:spcBef>
                <a:spcPts val="0"/>
              </a:spcBef>
              <a:spcAft>
                <a:spcPts val="0"/>
              </a:spcAft>
              <a:buNone/>
            </a:pPr>
            <a:r>
              <a:rPr lang="en"/>
              <a:t>Software Sustainability Institute</a:t>
            </a:r>
            <a:endParaRPr/>
          </a:p>
          <a:p>
            <a:pPr indent="0" lvl="0" marL="0" rtl="0" algn="l">
              <a:spcBef>
                <a:spcPts val="0"/>
              </a:spcBef>
              <a:spcAft>
                <a:spcPts val="0"/>
              </a:spcAft>
              <a:buNone/>
            </a:pPr>
            <a:r>
              <a:rPr lang="en"/>
              <a:t>s.crouch@software.ac.uk</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7"/>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Barriers to writing (good) code</a:t>
            </a:r>
            <a:endParaRPr/>
          </a:p>
        </p:txBody>
      </p:sp>
      <p:sp>
        <p:nvSpPr>
          <p:cNvPr id="116" name="Google Shape;116;p27"/>
          <p:cNvSpPr txBox="1"/>
          <p:nvPr>
            <p:ph idx="1" type="body"/>
          </p:nvPr>
        </p:nvSpPr>
        <p:spPr>
          <a:xfrm>
            <a:off x="311700" y="1152475"/>
            <a:ext cx="8520600" cy="35778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a:t>Research goals take precedence</a:t>
            </a:r>
            <a:br>
              <a:rPr lang="en"/>
            </a:br>
            <a:endParaRPr/>
          </a:p>
          <a:p>
            <a:pPr indent="-355600" lvl="0" marL="457200" rtl="0" algn="l">
              <a:spcBef>
                <a:spcPts val="0"/>
              </a:spcBef>
              <a:spcAft>
                <a:spcPts val="0"/>
              </a:spcAft>
              <a:buSzPts val="2000"/>
              <a:buChar char="●"/>
            </a:pPr>
            <a:r>
              <a:rPr lang="en"/>
              <a:t>Lack of </a:t>
            </a:r>
            <a:r>
              <a:rPr lang="en"/>
              <a:t>software development skills </a:t>
            </a:r>
            <a:r>
              <a:rPr lang="en"/>
              <a:t>training</a:t>
            </a:r>
            <a:br>
              <a:rPr lang="en"/>
            </a:br>
            <a:endParaRPr/>
          </a:p>
          <a:p>
            <a:pPr indent="-355600" lvl="0" marL="457200" rtl="0" algn="l">
              <a:spcBef>
                <a:spcPts val="0"/>
              </a:spcBef>
              <a:spcAft>
                <a:spcPts val="0"/>
              </a:spcAft>
              <a:buSzPts val="2000"/>
              <a:buChar char="●"/>
            </a:pPr>
            <a:r>
              <a:rPr lang="en"/>
              <a:t>Dunning-Kruger effect</a:t>
            </a:r>
            <a:endParaRPr/>
          </a:p>
          <a:p>
            <a:pPr indent="-336550" lvl="1" marL="914400" rtl="0" algn="l">
              <a:spcBef>
                <a:spcPts val="0"/>
              </a:spcBef>
              <a:spcAft>
                <a:spcPts val="0"/>
              </a:spcAft>
              <a:buSzPts val="1700"/>
              <a:buChar char="○"/>
            </a:pPr>
            <a:r>
              <a:rPr lang="en"/>
              <a:t>'I already write good code'</a:t>
            </a:r>
            <a:br>
              <a:rPr lang="en"/>
            </a:br>
            <a:endParaRPr/>
          </a:p>
          <a:p>
            <a:pPr indent="-355600" lvl="0" marL="457200" rtl="0" algn="l">
              <a:spcBef>
                <a:spcPts val="0"/>
              </a:spcBef>
              <a:spcAft>
                <a:spcPts val="0"/>
              </a:spcAft>
              <a:buSzPts val="2000"/>
              <a:buChar char="●"/>
            </a:pPr>
            <a:r>
              <a:rPr lang="en"/>
              <a:t>Feels like no progress being made</a:t>
            </a:r>
            <a:br>
              <a:rPr lang="en"/>
            </a:br>
            <a:endParaRPr/>
          </a:p>
          <a:p>
            <a:pPr indent="-355600" lvl="0" marL="457200" rtl="0" algn="l">
              <a:spcBef>
                <a:spcPts val="0"/>
              </a:spcBef>
              <a:spcAft>
                <a:spcPts val="0"/>
              </a:spcAft>
              <a:buSzPts val="2000"/>
              <a:buChar char="●"/>
            </a:pPr>
            <a:r>
              <a:rPr lang="en"/>
              <a:t>Bewildering array of practices - which ones?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8"/>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Technical debt</a:t>
            </a:r>
            <a:endParaRPr/>
          </a:p>
        </p:txBody>
      </p:sp>
      <p:sp>
        <p:nvSpPr>
          <p:cNvPr id="122" name="Google Shape;122;p28"/>
          <p:cNvSpPr txBox="1"/>
          <p:nvPr>
            <p:ph idx="1" type="body"/>
          </p:nvPr>
        </p:nvSpPr>
        <p:spPr>
          <a:xfrm>
            <a:off x="311700" y="1152475"/>
            <a:ext cx="8520600" cy="3795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i="1" lang="en"/>
              <a:t>"[Technical debt] </a:t>
            </a:r>
            <a:r>
              <a:rPr i="1" lang="en"/>
              <a:t>reflects the implied cost of additional rework caused by choosing an easy (limited) solution now instead of using a better approach that would take longer" </a:t>
            </a:r>
            <a:r>
              <a:rPr lang="en"/>
              <a:t>- Wikipedia</a:t>
            </a:r>
            <a:br>
              <a:rPr lang="en"/>
            </a:br>
            <a:endParaRPr/>
          </a:p>
          <a:p>
            <a:pPr indent="-355600" lvl="0" marL="457200" rtl="0" algn="l">
              <a:spcBef>
                <a:spcPts val="1600"/>
              </a:spcBef>
              <a:spcAft>
                <a:spcPts val="0"/>
              </a:spcAft>
              <a:buSzPts val="2000"/>
              <a:buChar char="●"/>
            </a:pPr>
            <a:r>
              <a:rPr lang="en"/>
              <a:t>Like financial debt - gathers 'interest' over time</a:t>
            </a:r>
            <a:br>
              <a:rPr lang="en"/>
            </a:br>
            <a:endParaRPr sz="1000"/>
          </a:p>
          <a:p>
            <a:pPr indent="-355600" lvl="0" marL="457200" rtl="0" algn="l">
              <a:spcBef>
                <a:spcPts val="0"/>
              </a:spcBef>
              <a:spcAft>
                <a:spcPts val="0"/>
              </a:spcAft>
              <a:buSzPts val="2000"/>
              <a:buChar char="●"/>
            </a:pPr>
            <a:r>
              <a:rPr lang="en"/>
              <a:t>Tech. debt paid off in maintenance</a:t>
            </a:r>
            <a:br>
              <a:rPr lang="en"/>
            </a:br>
            <a:endParaRPr sz="1000"/>
          </a:p>
          <a:p>
            <a:pPr indent="-355600" lvl="0" marL="457200" rtl="0" algn="l">
              <a:spcBef>
                <a:spcPts val="0"/>
              </a:spcBef>
              <a:spcAft>
                <a:spcPts val="0"/>
              </a:spcAft>
              <a:buSzPts val="2000"/>
              <a:buChar char="●"/>
            </a:pPr>
            <a:r>
              <a:rPr lang="en"/>
              <a:t>If not addressed, software becomes unable to evolve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9"/>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Benefits of </a:t>
            </a:r>
            <a:r>
              <a:rPr lang="en"/>
              <a:t>maintainability</a:t>
            </a:r>
            <a:endParaRPr/>
          </a:p>
        </p:txBody>
      </p:sp>
      <p:sp>
        <p:nvSpPr>
          <p:cNvPr id="128" name="Google Shape;128;p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a:t>Improving maintainability reduces technical debt</a:t>
            </a:r>
            <a:br>
              <a:rPr lang="en"/>
            </a:br>
            <a:endParaRPr/>
          </a:p>
          <a:p>
            <a:pPr indent="-355600" lvl="0" marL="457200" rtl="0" algn="l">
              <a:spcBef>
                <a:spcPts val="0"/>
              </a:spcBef>
              <a:spcAft>
                <a:spcPts val="0"/>
              </a:spcAft>
              <a:buSzPts val="2000"/>
              <a:buChar char="●"/>
            </a:pPr>
            <a:r>
              <a:rPr lang="en"/>
              <a:t>In general maintainable code allows you to more easily:</a:t>
            </a:r>
            <a:endParaRPr/>
          </a:p>
          <a:p>
            <a:pPr indent="-336550" lvl="1" marL="914400" rtl="0" algn="l">
              <a:spcBef>
                <a:spcPts val="0"/>
              </a:spcBef>
              <a:spcAft>
                <a:spcPts val="0"/>
              </a:spcAft>
              <a:buSzPts val="1700"/>
              <a:buChar char="○"/>
            </a:pPr>
            <a:r>
              <a:rPr lang="en"/>
              <a:t>Add new features, without introducing bugs</a:t>
            </a:r>
            <a:endParaRPr/>
          </a:p>
          <a:p>
            <a:pPr indent="-336550" lvl="1" marL="914400" rtl="0" algn="l">
              <a:spcBef>
                <a:spcPts val="0"/>
              </a:spcBef>
              <a:spcAft>
                <a:spcPts val="0"/>
              </a:spcAft>
              <a:buSzPts val="1700"/>
              <a:buChar char="○"/>
            </a:pPr>
            <a:r>
              <a:rPr lang="en"/>
              <a:t>Fix a bug, without introducing new ones</a:t>
            </a:r>
            <a:endParaRPr/>
          </a:p>
          <a:p>
            <a:pPr indent="-336550" lvl="1" marL="914400" rtl="0" algn="l">
              <a:spcBef>
                <a:spcPts val="0"/>
              </a:spcBef>
              <a:spcAft>
                <a:spcPts val="0"/>
              </a:spcAft>
              <a:buSzPts val="1700"/>
              <a:buChar char="○"/>
            </a:pPr>
            <a:r>
              <a:rPr lang="en"/>
              <a:t>Improve performance or usability</a:t>
            </a:r>
            <a:endParaRPr/>
          </a:p>
          <a:p>
            <a:pPr indent="-336550" lvl="1" marL="914400" rtl="0" algn="l">
              <a:spcBef>
                <a:spcPts val="0"/>
              </a:spcBef>
              <a:spcAft>
                <a:spcPts val="0"/>
              </a:spcAft>
              <a:buSzPts val="1700"/>
              <a:buChar char="○"/>
            </a:pPr>
            <a:r>
              <a:rPr lang="en"/>
              <a:t>Make changes to support new environments</a:t>
            </a:r>
            <a:endParaRPr/>
          </a:p>
          <a:p>
            <a:pPr indent="-336550" lvl="1" marL="914400" rtl="0" algn="l">
              <a:spcBef>
                <a:spcPts val="0"/>
              </a:spcBef>
              <a:spcAft>
                <a:spcPts val="0"/>
              </a:spcAft>
              <a:buSzPts val="1700"/>
              <a:buChar char="○"/>
            </a:pPr>
            <a:r>
              <a:rPr lang="en"/>
              <a:t>Be more productive</a:t>
            </a:r>
            <a:endParaRPr/>
          </a:p>
          <a:p>
            <a:pPr indent="-336550" lvl="1" marL="914400" rtl="0" algn="l">
              <a:spcBef>
                <a:spcPts val="0"/>
              </a:spcBef>
              <a:spcAft>
                <a:spcPts val="0"/>
              </a:spcAft>
              <a:buSzPts val="1700"/>
              <a:buChar char="○"/>
            </a:pPr>
            <a:r>
              <a:rPr lang="en"/>
              <a:t>Collaborate around software</a:t>
            </a:r>
            <a:endParaRPr/>
          </a:p>
          <a:p>
            <a:pPr indent="-336550" lvl="1" marL="914400" rtl="0" algn="l">
              <a:spcBef>
                <a:spcPts val="0"/>
              </a:spcBef>
              <a:spcAft>
                <a:spcPts val="0"/>
              </a:spcAft>
              <a:buSzPts val="1700"/>
              <a:buChar char="○"/>
            </a:pPr>
            <a:r>
              <a:rPr i="1" lang="en"/>
              <a:t>Verify your code w.r.t. the science!</a:t>
            </a:r>
            <a:endParaRPr i="1"/>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30"/>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Importance of maintainability</a:t>
            </a:r>
            <a:endParaRPr/>
          </a:p>
        </p:txBody>
      </p:sp>
      <p:sp>
        <p:nvSpPr>
          <p:cNvPr id="134" name="Google Shape;134;p3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The IEEE Standard Glossary of Software Engineering Terminology defines maintainability as:</a:t>
            </a:r>
            <a:br>
              <a:rPr lang="en"/>
            </a:br>
            <a:br>
              <a:rPr lang="en"/>
            </a:br>
            <a:r>
              <a:rPr i="1" lang="en"/>
              <a:t>"The ease with which a software system or component can be modified to correct faults, improve performance or other attributes, or adapt to a changed environment."</a:t>
            </a:r>
            <a:endParaRPr i="1"/>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31"/>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about future use?</a:t>
            </a:r>
            <a:endParaRPr/>
          </a:p>
        </p:txBody>
      </p:sp>
      <p:sp>
        <p:nvSpPr>
          <p:cNvPr id="140" name="Google Shape;140;p31"/>
          <p:cNvSpPr txBox="1"/>
          <p:nvPr>
            <p:ph idx="1" type="body"/>
          </p:nvPr>
        </p:nvSpPr>
        <p:spPr>
          <a:xfrm>
            <a:off x="311700" y="1152475"/>
            <a:ext cx="8520600" cy="37947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a:t>What if</a:t>
            </a:r>
            <a:endParaRPr/>
          </a:p>
          <a:p>
            <a:pPr indent="-336550" lvl="1" marL="914400" rtl="0" algn="l">
              <a:spcBef>
                <a:spcPts val="0"/>
              </a:spcBef>
              <a:spcAft>
                <a:spcPts val="0"/>
              </a:spcAft>
              <a:buSzPts val="1700"/>
              <a:buChar char="○"/>
            </a:pPr>
            <a:r>
              <a:rPr lang="en"/>
              <a:t>A developer with key skills falls ill or leaves the team?</a:t>
            </a:r>
            <a:endParaRPr/>
          </a:p>
          <a:p>
            <a:pPr indent="-336550" lvl="1" marL="914400" rtl="0" algn="l">
              <a:spcBef>
                <a:spcPts val="0"/>
              </a:spcBef>
              <a:spcAft>
                <a:spcPts val="0"/>
              </a:spcAft>
              <a:buSzPts val="1700"/>
              <a:buChar char="○"/>
            </a:pPr>
            <a:r>
              <a:rPr lang="en"/>
              <a:t>New team members are brought on board?</a:t>
            </a:r>
            <a:endParaRPr/>
          </a:p>
          <a:p>
            <a:pPr indent="-336550" lvl="1" marL="914400" rtl="0" algn="l">
              <a:spcBef>
                <a:spcPts val="0"/>
              </a:spcBef>
              <a:spcAft>
                <a:spcPts val="0"/>
              </a:spcAft>
              <a:buSzPts val="1700"/>
              <a:buChar char="○"/>
            </a:pPr>
            <a:r>
              <a:rPr lang="en"/>
              <a:t>Development is restarted following a funding hiatus?</a:t>
            </a:r>
            <a:endParaRPr/>
          </a:p>
          <a:p>
            <a:pPr indent="-336550" lvl="1" marL="914400" rtl="0" algn="l">
              <a:spcBef>
                <a:spcPts val="0"/>
              </a:spcBef>
              <a:spcAft>
                <a:spcPts val="0"/>
              </a:spcAft>
              <a:buSzPts val="1700"/>
              <a:buChar char="○"/>
            </a:pPr>
            <a:r>
              <a:rPr lang="en"/>
              <a:t>"Software archaeology" is </a:t>
            </a:r>
            <a:r>
              <a:rPr i="1" lang="en"/>
              <a:t>hard!</a:t>
            </a:r>
            <a:br>
              <a:rPr i="1" lang="en"/>
            </a:br>
            <a:endParaRPr i="1"/>
          </a:p>
          <a:p>
            <a:pPr indent="-355600" lvl="0" marL="457200" rtl="0" algn="l">
              <a:spcBef>
                <a:spcPts val="0"/>
              </a:spcBef>
              <a:spcAft>
                <a:spcPts val="0"/>
              </a:spcAft>
              <a:buSzPts val="2000"/>
              <a:buChar char="●"/>
            </a:pPr>
            <a:r>
              <a:rPr lang="en"/>
              <a:t>What about just making it disposable? But:</a:t>
            </a:r>
            <a:endParaRPr/>
          </a:p>
          <a:p>
            <a:pPr indent="-336550" lvl="1" marL="914400" rtl="0" algn="l">
              <a:spcBef>
                <a:spcPts val="0"/>
              </a:spcBef>
              <a:spcAft>
                <a:spcPts val="0"/>
              </a:spcAft>
              <a:buSzPts val="1700"/>
              <a:buChar char="○"/>
            </a:pPr>
            <a:r>
              <a:rPr lang="en"/>
              <a:t>It often represents significant effort</a:t>
            </a:r>
            <a:endParaRPr/>
          </a:p>
          <a:p>
            <a:pPr indent="-336550" lvl="1" marL="914400" rtl="0" algn="l">
              <a:spcBef>
                <a:spcPts val="0"/>
              </a:spcBef>
              <a:spcAft>
                <a:spcPts val="0"/>
              </a:spcAft>
              <a:buSzPts val="1700"/>
              <a:buChar char="○"/>
            </a:pPr>
            <a:r>
              <a:rPr lang="en"/>
              <a:t>Software contains value - lessons learned, technical hurdles overcome</a:t>
            </a:r>
            <a:endParaRPr/>
          </a:p>
          <a:p>
            <a:pPr indent="-336550" lvl="1" marL="914400" rtl="0" algn="l">
              <a:spcBef>
                <a:spcPts val="0"/>
              </a:spcBef>
              <a:spcAft>
                <a:spcPts val="0"/>
              </a:spcAft>
              <a:buSzPts val="1700"/>
              <a:buChar char="○"/>
            </a:pPr>
            <a:r>
              <a:rPr lang="en"/>
              <a:t>Are you sure you (or others) will never need to use it again?</a:t>
            </a:r>
            <a:endParaRPr/>
          </a:p>
          <a:p>
            <a:pPr indent="-336550" lvl="1" marL="914400" rtl="0" algn="l">
              <a:spcBef>
                <a:spcPts val="0"/>
              </a:spcBef>
              <a:spcAft>
                <a:spcPts val="0"/>
              </a:spcAft>
              <a:buSzPts val="1700"/>
              <a:buChar char="○"/>
            </a:pPr>
            <a:r>
              <a:rPr lang="en"/>
              <a:t>Small maintainability investments now = easier to pick up later</a:t>
            </a:r>
            <a:endParaRPr/>
          </a:p>
          <a:p>
            <a:pPr indent="-336550" lvl="1" marL="914400" rtl="0" algn="l">
              <a:spcBef>
                <a:spcPts val="0"/>
              </a:spcBef>
              <a:spcAft>
                <a:spcPts val="0"/>
              </a:spcAft>
              <a:buSzPts val="1700"/>
              <a:buChar char="○"/>
            </a:pPr>
            <a:r>
              <a:rPr lang="en"/>
              <a:t>An 'insurance policy' against future use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32"/>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General hints and tips</a:t>
            </a:r>
            <a:endParaRPr/>
          </a:p>
        </p:txBody>
      </p:sp>
      <p:sp>
        <p:nvSpPr>
          <p:cNvPr id="146" name="Google Shape;146;p32"/>
          <p:cNvSpPr txBox="1"/>
          <p:nvPr>
            <p:ph idx="1" type="body"/>
          </p:nvPr>
        </p:nvSpPr>
        <p:spPr>
          <a:xfrm>
            <a:off x="311700" y="1152475"/>
            <a:ext cx="8520600" cy="36642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a:t>Always assume code will be used by others</a:t>
            </a:r>
            <a:endParaRPr/>
          </a:p>
          <a:p>
            <a:pPr indent="-336550" lvl="1" marL="914400" rtl="0" algn="l">
              <a:spcBef>
                <a:spcPts val="0"/>
              </a:spcBef>
              <a:spcAft>
                <a:spcPts val="0"/>
              </a:spcAft>
              <a:buSzPts val="1700"/>
              <a:buChar char="○"/>
            </a:pPr>
            <a:r>
              <a:rPr lang="en"/>
              <a:t>Be critical of code you develop and use</a:t>
            </a:r>
            <a:endParaRPr/>
          </a:p>
          <a:p>
            <a:pPr indent="-336550" lvl="1" marL="914400" rtl="0" algn="l">
              <a:spcBef>
                <a:spcPts val="0"/>
              </a:spcBef>
              <a:spcAft>
                <a:spcPts val="0"/>
              </a:spcAft>
              <a:buSzPts val="1700"/>
              <a:buChar char="○"/>
            </a:pPr>
            <a:r>
              <a:rPr lang="en"/>
              <a:t>Could be a future version of yourself!</a:t>
            </a:r>
            <a:br>
              <a:rPr lang="en"/>
            </a:br>
            <a:endParaRPr/>
          </a:p>
          <a:p>
            <a:pPr indent="-355600" lvl="0" marL="457200" rtl="0" algn="l">
              <a:spcBef>
                <a:spcPts val="0"/>
              </a:spcBef>
              <a:spcAft>
                <a:spcPts val="0"/>
              </a:spcAft>
              <a:buSzPts val="2000"/>
              <a:buChar char="●"/>
            </a:pPr>
            <a:r>
              <a:rPr lang="en"/>
              <a:t>Prevention is better (and cheaper) than cure</a:t>
            </a:r>
            <a:endParaRPr/>
          </a:p>
          <a:p>
            <a:pPr indent="-336550" lvl="1" marL="914400" rtl="0" algn="l">
              <a:spcBef>
                <a:spcPts val="0"/>
              </a:spcBef>
              <a:spcAft>
                <a:spcPts val="0"/>
              </a:spcAft>
              <a:buSzPts val="1700"/>
              <a:buChar char="○"/>
            </a:pPr>
            <a:r>
              <a:rPr lang="en"/>
              <a:t>Remember code generally written once, read many</a:t>
            </a:r>
            <a:br>
              <a:rPr lang="en"/>
            </a:br>
            <a:endParaRPr/>
          </a:p>
          <a:p>
            <a:pPr indent="-355600" lvl="0" marL="457200" rtl="0" algn="l">
              <a:spcBef>
                <a:spcPts val="0"/>
              </a:spcBef>
              <a:spcAft>
                <a:spcPts val="0"/>
              </a:spcAft>
              <a:buSzPts val="2000"/>
              <a:buChar char="●"/>
            </a:pPr>
            <a:r>
              <a:rPr lang="en"/>
              <a:t>Strike balance between practice adoption and research progress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SI widescreen">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